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500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512" r:id="rId11"/>
    <p:sldId id="513" r:id="rId12"/>
    <p:sldId id="514" r:id="rId13"/>
    <p:sldId id="504" r:id="rId14"/>
    <p:sldId id="505" r:id="rId15"/>
    <p:sldId id="507" r:id="rId16"/>
    <p:sldId id="509" r:id="rId17"/>
    <p:sldId id="510" r:id="rId18"/>
    <p:sldId id="511" r:id="rId19"/>
    <p:sldId id="506" r:id="rId20"/>
    <p:sldId id="413" r:id="rId21"/>
    <p:sldId id="515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516" r:id="rId36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A6B50D9-FACB-4A94-8FD1-C26FE1EAB6E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92113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B7F3D2B-8D8E-406D-B135-2F1C3445EFF8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53675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9FA41F-C8E3-4133-9881-9634EC1CD197}" type="slidenum">
              <a:rPr lang="lv-LV">
                <a:latin typeface="Arial" charset="0"/>
              </a:rPr>
              <a:pPr eaLnBrk="1" hangingPunct="1"/>
              <a:t>1</a:t>
            </a:fld>
            <a:endParaRPr lang="lv-LV" dirty="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81BD-B294-41F9-AEA7-1CE5D4F7E122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304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E32BF-5FC4-4844-ADF8-7FDF439715E5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552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1E354-377A-4161-A8C8-3B0EF7F6178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200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132E-3812-43F4-8482-657A72B42500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304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72CD-8180-4F33-BFE1-8D17B90DE37D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3431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DB6A2-03E4-486B-9827-290B88C80CF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216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20D4-A29F-4E66-8630-181CB9B1435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972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BA22C-A41E-4E23-9CF9-A34677FD4E1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852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59E18-AF26-4B2A-9AD7-95D8A38F9DE4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45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19411-FB3A-4ED7-98B4-7708DBC798D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459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FFD2-9869-4D52-B0E7-120B972A931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737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BD3CD43-8C1C-41CF-8ACE-4B39DF876B9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3600" b="1" dirty="0" smtClean="0">
                <a:latin typeface="Times New Roman" pitchFamily="18" charset="0"/>
                <a:cs typeface="Times New Roman" pitchFamily="18" charset="0"/>
              </a:rPr>
              <a:t>Nevalstisko organizāciju līdzdalība pašvaldību attīstības politikas plānošanā, tajā skaitā nodokļu politikas veidošanā, pašvaldības normatīvo aktu izstrādē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lv-LV" sz="2400" dirty="0" smtClean="0"/>
          </a:p>
          <a:p>
            <a:pPr algn="r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</a:rPr>
              <a:t>Liene Vancāne</a:t>
            </a:r>
          </a:p>
          <a:p>
            <a:pPr algn="r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</a:rPr>
              <a:t>27.- 28.06.2012</a:t>
            </a:r>
            <a:r>
              <a:rPr lang="lv-LV" sz="2400" dirty="0" smtClean="0">
                <a:latin typeface="Times New Roman" pitchFamily="18" charset="0"/>
              </a:rPr>
              <a:t>.</a:t>
            </a:r>
            <a:endParaRPr lang="lv-LV" sz="2400" dirty="0" smtClean="0"/>
          </a:p>
          <a:p>
            <a:pPr eaLnBrk="1" hangingPunct="1">
              <a:lnSpc>
                <a:spcPct val="80000"/>
              </a:lnSpc>
            </a:pPr>
            <a:endParaRPr lang="lv-LV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2" y="188640"/>
            <a:ext cx="903446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2" y="6021288"/>
            <a:ext cx="88773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>
                <a:latin typeface="Times New Roman" pitchFamily="18" charset="0"/>
                <a:cs typeface="Times New Roman" pitchFamily="18" charset="0"/>
              </a:rPr>
              <a:t>Trīspusējo konsultāciju tīkls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Reģionālā līmenī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NVA filiāļu 28 konsultatīvās padomes – NVA filiāles, pašvaldības, sociālie dienesti, AB, DDO, izglītības iestādes, invalīdu org. u.c. NVO pārstāvji;</a:t>
            </a:r>
          </a:p>
          <a:p>
            <a:pPr>
              <a:buFontTx/>
              <a:buChar char="-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Plānošanas reģionu sadarbības komisijas – plānošanas reģiona padomes pārstāvji, ministriju pārstāvji, LTRK, LPS, NVO atbalsta centra un augstskolu pārstāvji;</a:t>
            </a:r>
          </a:p>
          <a:p>
            <a:pPr>
              <a:buFontTx/>
              <a:buChar char="-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Trīspusējās konsultatīvās padomes</a:t>
            </a:r>
          </a:p>
          <a:p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501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>
                <a:latin typeface="Times New Roman" pitchFamily="18" charset="0"/>
                <a:cs typeface="Times New Roman" pitchFamily="18" charset="0"/>
              </a:rPr>
              <a:t>Trīspusējo konsultāciju tīkls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Nozaru līmenī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- konsultatīvās padomes: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Izglītības jomā:</a:t>
            </a:r>
          </a:p>
          <a:p>
            <a:pPr marL="0" lvl="1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Mazākumtautību izglītības jautājumos;</a:t>
            </a:r>
          </a:p>
          <a:p>
            <a:pPr marL="0" lvl="1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«Izglītība visiem»;</a:t>
            </a:r>
          </a:p>
          <a:p>
            <a:pPr marL="0" lvl="1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Veselību veicinošos skolu nacionālā padome;</a:t>
            </a:r>
          </a:p>
          <a:p>
            <a:pPr marL="0" lvl="1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Jaunatnes konsultatīvā padome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Vides aizsardzības jomā: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Klimata tehnoloģiju sadarbības padome;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Vides konsultatīvā padome;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Vides zinātnes un izglītības padome;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Upju baseinu apgabala konsultatīvā padome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Veselības nozarē: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Veselības nozares stratēģiskā padome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Farmācijas jomas konsultatīvā padome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0215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>
                <a:latin typeface="Times New Roman" pitchFamily="18" charset="0"/>
                <a:cs typeface="Times New Roman" pitchFamily="18" charset="0"/>
              </a:rPr>
              <a:t>Trīspusējo konsultāciju tīkls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Ar uzņēmējdarbību saistītās nozares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Tautsaimniecības padome – EM, LDDK, LTRK, LPS, LBAS;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Mazo un vidējo komersantu un amatniecības konsultatīvā padome;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Biodegvielas attīstības konsultatīvā padome;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Latvijas Būvniecības padome;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Latvijas Tūrisma konsultatīvā padome;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Dizaina konsultatīvā padome;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Darba tirgus prognozēšanas konsultatīvā padome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656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Virsrakst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lv-LV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Uzņēmēju apvienības</a:t>
            </a:r>
          </a:p>
        </p:txBody>
      </p:sp>
      <p:sp>
        <p:nvSpPr>
          <p:cNvPr id="8195" name="Satura vietturis 2"/>
          <p:cNvSpPr>
            <a:spLocks noGrp="1"/>
          </p:cNvSpPr>
          <p:nvPr>
            <p:ph idx="1"/>
          </p:nvPr>
        </p:nvSpPr>
        <p:spPr>
          <a:xfrm>
            <a:off x="467544" y="1556792"/>
            <a:ext cx="8497069" cy="4032796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lv-LV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Rīgas reģions – 8 biedrības</a:t>
            </a:r>
          </a:p>
          <a:p>
            <a:pPr>
              <a:buFont typeface="Arial" charset="0"/>
              <a:buNone/>
            </a:pPr>
            <a:r>
              <a:rPr lang="lv-LV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Vidzemes reģions – 14 biedrības</a:t>
            </a:r>
          </a:p>
          <a:p>
            <a:pPr>
              <a:buFont typeface="Arial" charset="0"/>
              <a:buNone/>
            </a:pPr>
            <a:r>
              <a:rPr lang="lv-LV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Latgales reģions – 5 biedrības</a:t>
            </a:r>
          </a:p>
          <a:p>
            <a:pPr>
              <a:buFont typeface="Arial" charset="0"/>
              <a:buNone/>
            </a:pPr>
            <a:r>
              <a:rPr lang="lv-LV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Kurzemes reģions – 8 biedrības</a:t>
            </a:r>
          </a:p>
          <a:p>
            <a:pPr>
              <a:buFont typeface="Arial" charset="0"/>
              <a:buNone/>
            </a:pPr>
            <a:r>
              <a:rPr lang="lv-LV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Zemgales reģions – 4 biedrības</a:t>
            </a:r>
          </a:p>
          <a:p>
            <a:pPr>
              <a:buFont typeface="Arial" charset="0"/>
              <a:buNone/>
            </a:pPr>
            <a:endParaRPr lang="lv-LV" sz="2800" dirty="0" smtClean="0">
              <a:ea typeface="ＭＳ Ｐゴシック" pitchFamily="34" charset="-128"/>
            </a:endParaRPr>
          </a:p>
          <a:p>
            <a:pPr>
              <a:buFont typeface="Arial" charset="0"/>
              <a:buNone/>
            </a:pPr>
            <a:endParaRPr lang="lv-LV" sz="2800" dirty="0" smtClean="0">
              <a:ea typeface="ＭＳ Ｐゴシック" pitchFamily="34" charset="-128"/>
            </a:endParaRPr>
          </a:p>
        </p:txBody>
      </p:sp>
      <p:sp>
        <p:nvSpPr>
          <p:cNvPr id="8196" name="Slaida numura vietturis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9CD0535-9AAB-4AD3-9948-40C71EFE4CCB}" type="slidenum">
              <a:rPr lang="en-GB" smtClean="0">
                <a:solidFill>
                  <a:srgbClr val="898989"/>
                </a:solidFill>
              </a:rPr>
              <a:pPr eaLnBrk="1" hangingPunct="1"/>
              <a:t>13</a:t>
            </a:fld>
            <a:endParaRPr lang="en-GB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9036496" cy="576064"/>
          </a:xfrm>
        </p:spPr>
        <p:txBody>
          <a:bodyPr/>
          <a:lstStyle/>
          <a:p>
            <a:pPr algn="l">
              <a:defRPr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Trīspusējās sadarbības </a:t>
            </a:r>
            <a:r>
              <a:rPr lang="lv-LV" b="1" dirty="0">
                <a:latin typeface="Times New Roman" pitchFamily="18" charset="0"/>
                <a:cs typeface="Times New Roman" pitchFamily="18" charset="0"/>
              </a:rPr>
              <a:t>padomes</a:t>
            </a:r>
            <a:r>
              <a:rPr lang="lv-LV" b="1" dirty="0" smtClean="0">
                <a:solidFill>
                  <a:srgbClr val="990000"/>
                </a:solidFill>
              </a:rPr>
              <a:t/>
            </a:r>
            <a:br>
              <a:rPr lang="lv-LV" b="1" dirty="0" smtClean="0">
                <a:solidFill>
                  <a:srgbClr val="990000"/>
                </a:solidFill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196752"/>
            <a:ext cx="8352927" cy="4886548"/>
          </a:xfrm>
        </p:spPr>
        <p:txBody>
          <a:bodyPr/>
          <a:lstStyle/>
          <a:p>
            <a:pPr indent="-168275" algn="just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Liepājas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domes Trīspusējā konsultatīvā padome 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lv-LV" sz="1800" i="1" dirty="0" smtClean="0">
                <a:latin typeface="Times New Roman" pitchFamily="18" charset="0"/>
                <a:cs typeface="Times New Roman" pitchFamily="18" charset="0"/>
              </a:rPr>
              <a:t>(2009.gada rudenī) – dome, LDDK, LABS, Liepājas AC – nolikums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lv-LV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-168275" algn="just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Daugavpils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domes Trīspusējā konsultatīvā padome 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lv-LV" sz="1800" i="1" dirty="0" smtClean="0">
                <a:latin typeface="Times New Roman" pitchFamily="18" charset="0"/>
                <a:cs typeface="Times New Roman" pitchFamily="18" charset="0"/>
              </a:rPr>
              <a:t>(2010. gada 17. februārī) – dome, LABS, Daugavpils direktoru un uzņēmēju padome, Daugavpils Uzņēmējdarbības attīstības asociācija – vienošanās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lv-LV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-168275" algn="just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Jūrmalas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domes Trīspusējā konsultatīvā padome 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lv-LV" sz="1800" i="1" dirty="0" smtClean="0">
                <a:latin typeface="Times New Roman" pitchFamily="18" charset="0"/>
                <a:cs typeface="Times New Roman" pitchFamily="18" charset="0"/>
              </a:rPr>
              <a:t>(2010. gada 25.augustā) - ????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lv-LV" sz="1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8275" algn="just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Rēzeknes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Trīspusējās konsultatīvā padome 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lv-LV" sz="1800" i="1" dirty="0" smtClean="0">
                <a:latin typeface="Times New Roman" pitchFamily="18" charset="0"/>
                <a:cs typeface="Times New Roman" pitchFamily="18" charset="0"/>
              </a:rPr>
              <a:t>(2010.gada 10.septembrī) – pilsētas dome un novada dome, LDDK, LABS – vienošanās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lv-LV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-168275" algn="just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Jelgavas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Trīspusējā konsultatīvā padome </a:t>
            </a:r>
          </a:p>
          <a:p>
            <a:pPr indent="1270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lv-LV" sz="1800" i="1" dirty="0" smtClean="0">
                <a:latin typeface="Times New Roman" pitchFamily="18" charset="0"/>
                <a:cs typeface="Times New Roman" pitchFamily="18" charset="0"/>
              </a:rPr>
              <a:t>(2010.gada 28.decembrī) – JRTA, LABS, dome</a:t>
            </a:r>
          </a:p>
          <a:p>
            <a:pPr>
              <a:defRPr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>
                <a:latin typeface="Times New Roman" pitchFamily="18" charset="0"/>
                <a:cs typeface="Times New Roman" pitchFamily="18" charset="0"/>
              </a:rPr>
              <a:t>Trīspusējās sadarbības padomes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Uzdevums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veicināt pušu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sadarbību,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lai nodrošinātu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saskaņotu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, pilsētas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novada interesēm atbilstošu problēmu risināšanu sociālajos un ekonomiskajos jautājumos</a:t>
            </a:r>
          </a:p>
          <a:p>
            <a:pPr marL="0" indent="0">
              <a:buNone/>
            </a:pPr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Trīspusējā konsultatīvā padome:</a:t>
            </a:r>
          </a:p>
          <a:p>
            <a:pPr marL="0" indent="0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	- pašvaldība (deputāti);</a:t>
            </a:r>
          </a:p>
          <a:p>
            <a:pPr marL="0" indent="0">
              <a:buNone/>
            </a:pP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- darba devēji (reģionālo DDO deleģēti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pārstāvji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- Darba ņēmēji (arodbiedrības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60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>
                <a:latin typeface="Times New Roman" pitchFamily="18" charset="0"/>
                <a:cs typeface="Times New Roman" pitchFamily="18" charset="0"/>
              </a:rPr>
              <a:t>Trīspusējās sadarbības padomes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Funkcijas: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izskata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nozaru plānošanas dokumentus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un pašvaldību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lēmumu projektus un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sniedz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priekšlikumus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par to uzlabošanu (sociālā drošība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ekonomiskās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attīstības un nozaru stratēģijas,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izglītības attīstība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, nodarbinātība, u.c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>
              <a:buFontTx/>
              <a:buChar char="-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veicina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sadarbību starpnozaru, reģionu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un valsts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līmenī (nodarbinātības veicināšanas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pasākumu plāns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, priekšlikumi aktīvās nodarbinātības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pasākumu īstenošanai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, darba tirgus stāvokļa indikatoru analīze u.c.)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16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9611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Konsultatīvās padomes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Uzņēmējdarbības 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konsultatīvās padomes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Latgales pašvaldībās</a:t>
            </a:r>
          </a:p>
          <a:p>
            <a:pPr marL="0" indent="0">
              <a:buNone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Ludzas novada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domes Uzņēmēju konsultatīvā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padome (2009.gada jūlijs)</a:t>
            </a:r>
          </a:p>
          <a:p>
            <a:pPr marL="0" indent="0">
              <a:buNone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Daugavpils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novada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domes Uzņēmējdarbības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konsultatīvā padome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(2010.gada februāris)</a:t>
            </a:r>
          </a:p>
          <a:p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Kārsavas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novada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Uzņēmēju konsultatīvā padome (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2010.gada maijs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Balvu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novada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Uzņēmējdarbības konsultatīvā padome (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2010.gada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jūnijs)</a:t>
            </a:r>
          </a:p>
          <a:p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Līvānu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novada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Uzņēmēju konsultatīvā padome, (2010.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gada septembris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Preiļu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novada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Pilsoniskās sabiedrības konsultatīvā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komisija (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2011.gads)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17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59959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Veiksmīga sadarbība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Priekšnoteikumi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veiksmīgas sociālās </a:t>
            </a: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partnerības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izveidei reģionos:</a:t>
            </a:r>
          </a:p>
          <a:p>
            <a:pPr lvl="1"/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Iesaistīt </a:t>
            </a:r>
            <a:r>
              <a:rPr lang="lv-LV" sz="1800" b="1" dirty="0">
                <a:latin typeface="Times New Roman" pitchFamily="18" charset="0"/>
                <a:cs typeface="Times New Roman" pitchFamily="18" charset="0"/>
              </a:rPr>
              <a:t>visus atbilstošos un saistītos dalībniekus 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sociālos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partnerus, uzņēmējus, NVO u.c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lvl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Nodrošināt </a:t>
            </a: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vienādas tiesības visiem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partnerības dalībniekiem</a:t>
            </a: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bet ja tās atšķiras, tad tās ir jāfiksē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kā vienošanās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par partnerības principiem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Dalībnieku </a:t>
            </a: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“ownership”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- visi iesaistītie partneri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atzīst partnerības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nepieciešamību, mērķus, un ir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vienlīdz ieinteresēti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un atbildīgi par to sasniegšanu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Dot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problēmu </a:t>
            </a: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vietēju atšifrējumu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– konkrēto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jautājumu lokalozācija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un specifiskās situācijas identificēšana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, piemēram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, bezdarba problēmu risināšanai.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/Organization for Economic Co-operation and Development (OECD)/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18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4708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Divpusējie līgumi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Talsu novada pašvaldības un biedrības «Talsu Komersantu klubs» sadarbības līgums;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Madonas uzņēmēju biedrības vienošanās ar pašvaldību par sadarbību;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Biedrības «Burtnieku uzņēmēju klubs» vienošanās ar pašvaldību par sadarbību u.c.</a:t>
            </a:r>
          </a:p>
          <a:p>
            <a:pPr marL="0" indent="0">
              <a:buNone/>
            </a:pP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Zemgales </a:t>
            </a: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Darba devēju padome </a:t>
            </a:r>
            <a:r>
              <a:rPr lang="lv-LV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v-LV" sz="2200" i="1" dirty="0">
                <a:latin typeface="Times New Roman" pitchFamily="18" charset="0"/>
                <a:cs typeface="Times New Roman" pitchFamily="18" charset="0"/>
              </a:rPr>
              <a:t>2010.gada  30.novembrī</a:t>
            </a:r>
            <a:r>
              <a:rPr lang="lv-LV" sz="2200" i="1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Jelgavas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Ražotāju un tirgotāju asociācija, Bauskas uzņēmēju klubs </a:t>
            </a:r>
            <a:r>
              <a:rPr lang="lv-LV" sz="2200" i="1" dirty="0">
                <a:latin typeface="Times New Roman" pitchFamily="18" charset="0"/>
                <a:cs typeface="Times New Roman" pitchFamily="18" charset="0"/>
              </a:rPr>
              <a:t>Bauska – 97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 un Jēkabpils Uzņēmēju biedrība. Organizācijas vēlas sekmēt savstarpējo sadarbību, informācijas un pieredzes apmaiņu, veicināt uzņēmējdarbību, nodarbinātības attīstību un darba devēju organizāciju izveidi, kā arī aktivizēt ar biznesa veicināšanu saistītu pasākumu organizēšanu</a:t>
            </a:r>
          </a:p>
          <a:p>
            <a:pPr>
              <a:buFontTx/>
              <a:buChar char="-"/>
            </a:pPr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14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>
              <a:defRPr/>
            </a:pPr>
            <a:r>
              <a:rPr lang="lv-LV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Sociālais dialogs</a:t>
            </a:r>
            <a:endParaRPr lang="lv-LV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40768"/>
            <a:ext cx="8219256" cy="504056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Pēc Starptautiskās Darba organizācijas definējuma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SOCIĀLAIS DIALOGS</a:t>
            </a:r>
            <a:r>
              <a:rPr lang="lv-LV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ir pārrunas, konsultācijas un informācijas apmaiņa starp valdību, darba devējiem un darba ņēmējiem jautājumos, kas attiecas uz ekonomiku un sociālo politiku.</a:t>
            </a:r>
          </a:p>
          <a:p>
            <a:pPr marL="0" indent="0">
              <a:buFont typeface="Arial" charset="0"/>
              <a:buNone/>
              <a:defRPr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- nodarbinātības politikas, makroekonomiskās nestabilitātes mazināšana</a:t>
            </a:r>
          </a:p>
          <a:p>
            <a:pPr marL="0" indent="0">
              <a:buNone/>
              <a:defRPr/>
            </a:pPr>
            <a:r>
              <a:rPr lang="lv-LV" sz="2200" b="1" dirty="0">
                <a:latin typeface="Times New Roman" pitchFamily="18" charset="0"/>
                <a:cs typeface="Times New Roman" pitchFamily="18" charset="0"/>
              </a:rPr>
              <a:t>SOCIĀLĀ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PARTNERĪBA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ir vairākas grupas vai organizācijas, kam ir dažas kopējas intereses, kam ir savstarpēja uzticība vai līdzdalība un kas strādā kopā. Dalībnieki: darba devēji, darba ņēmēji, publiskā pārvalde, nevalstiskais sektors, izglītības un zinātnes jomas pārstāvji, vietējo kopienu pārstāvji.</a:t>
            </a:r>
          </a:p>
          <a:p>
            <a:pPr marL="0" indent="0">
              <a:buNone/>
              <a:defRPr/>
            </a:pP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- Plaši sociālās labklājības jautājumi, t.sk. nodarbinātība, izglītība, nodokļu politika, atalgojuma pieaugums, sociālais nodrošinājums, teritoriju ekonomiskā attīstība u.c.</a:t>
            </a:r>
          </a:p>
        </p:txBody>
      </p:sp>
    </p:spTree>
    <p:extLst>
      <p:ext uri="{BB962C8B-B14F-4D97-AF65-F5344CB8AC3E}">
        <p14:creationId xmlns:p14="http://schemas.microsoft.com/office/powerpoint/2010/main" val="15882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Līdzdalība valsts pārvaldē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Vienošanās par līdzdalību kādu valsts uzdevumu veikšanā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bezdarbnieku apmācība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profesiju standartu izstrādāšana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ESSF projektu īstenošana</a:t>
            </a:r>
          </a:p>
          <a:p>
            <a:pPr lvl="1"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Pilnvarojums pildīt atsevišķus valsts pārvaldes uzdevumus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sociālo pakalpojumu sniegšana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64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Otrā daļa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21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6760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Darbinieku pārstāvības veidi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Arodbiedrība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arodu, nozaru vai teritoriālais veidošanas princips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vismaz 50 biedri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vismaz ¼ uzņēmuma, nozares, profesijas strādājošo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reģistrēšana Uzņēmumu reģistrā</a:t>
            </a:r>
          </a:p>
          <a:p>
            <a:pPr lvl="1" algn="just" eaLnBrk="1" hangingPunct="1">
              <a:lnSpc>
                <a:spcPct val="8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Darbinieku pilnvarotie pārstāvji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Uzņēmumā vismaz 5 darbinieki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Vēlēšanās piedalās vismaz puse darbinieku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22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9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devēja pienākumi pret arodbiedrību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Sniegt informāciju par uzņēmuma ekonomisko un sociālo stāvokli</a:t>
            </a:r>
          </a:p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Ļaut piedalīties iekšējo tādu tiesību aktu izstrādē, kuri skar darba samaksu, darba laika organizāciju, darba aizsardzību utt.</a:t>
            </a:r>
          </a:p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Nodrošināt ar darbībai nepieciešamo laiku un telpām</a:t>
            </a:r>
          </a:p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Saskaņot darba līgumu uzteikumus darbiniekiem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23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4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devēja pienākumi pret arodbiedrību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Sniegt viņiem darba koplīguma noslēgšanai nepieciešamo informāciju</a:t>
            </a:r>
          </a:p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Konsultēties, nosakot darba normas</a:t>
            </a:r>
          </a:p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Konsultēties ar darbinieku pārstāvjiem pirms lēmumu, kuri būtiski skar darbinieku intereses, pieņemšanas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24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29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devēja pienākumi pret arodbiedrību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Konsultēties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pirms kolektīvās atlaišanas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pirms uzņēmuma pārejas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nosakot sešu dienu darba nedēļu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par maiņu darba noteikšanu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par summētā darba laika noteikšanu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nosakot pārtraukumus darbā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nosakot atvaļinājuma grafiku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25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91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sz="4800" b="1" dirty="0" smtClean="0">
                <a:latin typeface="Times New Roman" pitchFamily="18" charset="0"/>
                <a:cs typeface="Times New Roman" pitchFamily="18" charset="0"/>
              </a:rPr>
              <a:t>Darba devēja tiesības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Pieprasīt neizpaust komercnoslēpumu</a:t>
            </a:r>
          </a:p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Iesaistīt dažādu iekšējo tiesību aktu izstrādāšanā</a:t>
            </a:r>
          </a:p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Ierobežot darbinieku pārstāvju aktivitātes, ja tās būtiski iespaido uzņēmuma efektivitāti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26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72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devēja iespējas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Ilgāks atskaites periods summētajam darba laikam</a:t>
            </a:r>
          </a:p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Iespēja izšķirt kolektīvo tiesību strīdu šķīrējtiesā</a:t>
            </a:r>
          </a:p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Saīsināts kolektīvās atlaišanas termiņš</a:t>
            </a:r>
          </a:p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Neskaidro jautājumu precizēšana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27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42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Sadarbība ar arodbiedrību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Ne tikai ņemt, bet arī dot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Darbinieku informēšanas “kanāls”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Strukturēts dialogs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Papildu darbinieku kontroles mehānisms</a:t>
            </a:r>
          </a:p>
          <a:p>
            <a:pPr lvl="1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Ja uzņēmumā ir vairākas arodbiedrības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Nav pienākums runāt ar katru atsevišķi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Tiesības pieprasīt kopīgu viedokli un vienotas prasības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28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21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koplīgums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Koplīguma objekts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darba samaksa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darbinieku sociālā aizsardzība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darbinieku pieņemšana un atlaišana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darba aizsardzība</a:t>
            </a:r>
          </a:p>
          <a:p>
            <a:pPr lvl="1"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Nedrīkst pasliktināt darbinieku stāvokli salīdzinājumā ar tiesību aktos noteikto</a:t>
            </a:r>
          </a:p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Koplīgums slēdzams rakstveidā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29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9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devēju organizācijas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Nozaru darba devēju organizācijas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Elektrobūves, zemnieku, metālapstrādes u.c.</a:t>
            </a:r>
          </a:p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Teritoriālās darba devēju organizācijas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Jūrmalas, Rīgas, Cēsu u.c.</a:t>
            </a:r>
          </a:p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Nacionālās darba devēju organizācijas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Latvijas Darba devēju konfederācija</a:t>
            </a:r>
          </a:p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Profesionālās organizācijas ?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Amatniecības kamera, ārstu biedrība u.c.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95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Ģenerālvienošanās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Darba koplīgums, kas noslēgts noteiktā nozarē vai teritorijā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attiecas uz darbiniekiem, kuru darba devēji paraksta ģenerālvienošanos</a:t>
            </a:r>
          </a:p>
          <a:p>
            <a:pPr lvl="1" algn="just" eaLnBrk="1" hangingPunct="1">
              <a:lnSpc>
                <a:spcPct val="90000"/>
              </a:lnSpc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var padarīt vispārsaistošu nozarē vai teritorijā, ja darba devēji, kuri to slēdz, nodarbina 50% no strādājošajiem vai viņu preču apgrozījums vai pakalpojumu apjoms ir vairāk nekā 60 procenti no nozares preču apgrozījuma vai pakalpojumu apjoma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30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92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Pašvaldību saistošie noteikumi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lv-LV" sz="1800" b="1" dirty="0" smtClean="0">
                <a:latin typeface="Times New Roman" pitchFamily="18" charset="0"/>
                <a:cs typeface="Times New Roman" pitchFamily="18" charset="0"/>
              </a:rPr>
              <a:t>Dome ir tiesīga izdot saistošus noteikumus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, paredzot administratīvo atbildību par to pārkāpšanu, ja tas nav paredzēts likumos, šādos jautājumos: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1) par republikas pilsētas vai novada teritorijas apbūvi;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2) par publiskā lietošanā esošo mežu un ūdeņu, kā arī par republikas pilsētas vai novada īpaši aizsargājamo dabas un kultūras objektu aizsardzību un uzturēšanu;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3) par tirdzniecību publiskajās vietās, kā arī par alkoholisko dzērienu mazumtirdzniecības laika un vietas ierobežojumiem;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4) par sabiedrisko kārtību;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5) par namu un to teritoriju un būvju uzturēšanu;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6) par sanitārās tīrības uzturēšanu un īpašumam piegulošās publiskā lietošanā esošās teritorijas (gājēju ietves, izņemot sabiedriskā transporta pieturvietas, grāvji, caurtekas vai zālāji līdz brauktuves malai) kopšanu;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7) par reklāmas materiālu, izkārtņu, sludinājumu un citu informatīvo materiālu izvietošanu publiskās vietās;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endParaRPr lang="lv-LV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31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95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Pašvaldību saistošie noteikumi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8) par sabiedriskā transporta lietošanu;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9) par republikas pilsētas vai novada teritorijas labiekārtošanu, zaļumstādījumu uzturēšanu un aizsardzību;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10) par mājdzīvnieku uzturēšanu;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11) par republikas pilsētas vai novada pašvaldības inženierkomunikāciju un transporta infrastruktūras aizsardzību;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12) par dzīvojamo māju (dzīvokļu) pārveidošanu par nedzīvojamām mājām (nedzīvojamām telpām) atbilstoši pašvaldības teritoriālās attīstības plānam;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13) par citiem likumos un Ministru kabineta noteikumos paredzētajiem jautājumiem.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- Novada dome ir tiesīga izdot saistošus noteikumus arī par nezāļu apkarošanu, ķimikāliju un minerālmēslu lietošanu un glabāšanu un paredzēt administratīvo atbildību par to pārkāpšanu.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- Dome var pieņemt saistošos noteikumus arī, lai nodrošinātu pašvaldības autonomo funkciju un brīvprātīgo iniciatīvu izpildi. </a:t>
            </a:r>
            <a:br>
              <a:rPr lang="lv-LV" sz="1800" dirty="0" smtClean="0">
                <a:latin typeface="Times New Roman" pitchFamily="18" charset="0"/>
                <a:cs typeface="Times New Roman" pitchFamily="18" charset="0"/>
              </a:rPr>
            </a:br>
            <a:endParaRPr lang="lv-LV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32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37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Darba organizācija pašvaldībā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Domes darba organizāciju nosaka nolikums, kas ir saistošie noteikumi, kuros nosaka: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1) pašvaldības teritoriālo dalījumu;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2) pašvaldības administrācijas struktūru;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lv-LV" sz="1600" b="1" dirty="0" smtClean="0">
                <a:latin typeface="Times New Roman" pitchFamily="18" charset="0"/>
                <a:cs typeface="Times New Roman" pitchFamily="18" charset="0"/>
              </a:rPr>
              <a:t>domes komitejas, to skaitlisko sastāvu, kompetenci un darba organizāciju</a:t>
            </a: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4) domes un tās komiteju darba organizatorisko un tehnisko apkalpošanu;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lv-LV" sz="1600" b="1" dirty="0" smtClean="0">
                <a:latin typeface="Times New Roman" pitchFamily="18" charset="0"/>
                <a:cs typeface="Times New Roman" pitchFamily="18" charset="0"/>
              </a:rPr>
              <a:t>pašvaldības lēmumu projektu sagatavošanas kārtību </a:t>
            </a: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un līgumu noslēgšanas procedūru;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6) kārtību, kādā privātpersonas var iepazīties ar pašvaldības pieņemtajiem lēmumiem, noslēgtajiem līgumiem un domes sēžu protokoliem;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7) pašvaldības administrācijas izdoto administratīvo aktu apstrīdēšanas kārtību;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8) kārtību, kādā pašvaldības institūcijās pieņem apmeklētājus un izskata iesniegumus;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9) kārtību, kādā pašvaldības amatpersonas rīkojas ar pašvaldības mantu un finanšu resursiem;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10) kārtību, kādā domes priekšsēdētāja nomaiņas gadījumā organizē lietvedības un dokumentu nodošanu jaunajam domes priekšsēdētājam;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lv-LV" sz="1600" b="1" dirty="0" smtClean="0">
                <a:latin typeface="Times New Roman" pitchFamily="18" charset="0"/>
                <a:cs typeface="Times New Roman" pitchFamily="18" charset="0"/>
              </a:rPr>
              <a:t>kārtību, kādā rīko publisko apspriešanu</a:t>
            </a: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>12) citus jautājumus, kuri attiecas uz domes vai administrācijas darbu un saskaņā ar šo likumu jānosaka pašvaldības nolikumā. </a:t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600" dirty="0" smtClean="0">
                <a:latin typeface="Times New Roman" pitchFamily="18" charset="0"/>
                <a:cs typeface="Times New Roman" pitchFamily="18" charset="0"/>
              </a:rPr>
            </a:br>
            <a:endParaRPr lang="lv-LV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lv-LV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33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82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eaLnBrk="1" hangingPunct="1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Domes sēdes ir atklātas,</a:t>
            </a:r>
          </a:p>
          <a:p>
            <a:pPr marL="0" indent="0" algn="ctr" eaLnBrk="1" hangingPunct="1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 likumos nav noteikts citādi.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34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75826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Labās prakses piemēri: Īrijā, Anglijā, Latvijā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/>
              <a:pPr>
                <a:defRPr/>
              </a:pPr>
              <a:t>35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9064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Sarunu partneri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Uzņēmuma līmenī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darbinieki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darbinieku pilnvarotie pārstāvji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Arodbiedrība</a:t>
            </a:r>
          </a:p>
          <a:p>
            <a:pPr marL="457200" lvl="1" indent="0" eaLnBrk="1" hangingPunct="1">
              <a:buNone/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Nozares līmenī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nozares arodbiedrība 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nozares ministrija (-s) un tām padotās iestādes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7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Sarunu partneri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Teritorijā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reģionālā arodbiedrību organizācija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reģionālā pašvaldība (-s)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reģiona plānošanas aģentūras</a:t>
            </a:r>
          </a:p>
          <a:p>
            <a:pPr lvl="1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Nacionāli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nacionālā arodbiedrību organizācija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Valdība un ministrijas</a:t>
            </a:r>
          </a:p>
          <a:p>
            <a:pPr lvl="1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Saeima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4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Kāds labums sadarboties?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Organizācija, nevis viena atsevišķa komercsabiedrība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interešu konflikta, korupcijas risks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pretrunīgo interešu sabalansēšana</a:t>
            </a:r>
          </a:p>
          <a:p>
            <a:pPr lvl="1"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Nozīmīgs informācijas avots politikas un normatīvo aktu izstrādāšanai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esošā situācija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piemērotāko risinājumu “testēšana”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2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Normatīvo aktu prasības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Politikas plānošanas dokumentu izstrāde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tiesības ierosināt izstrādi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ministrijām pienākums apzināt un iesaistīt izstrādē sabiedrības pārstāvjus (darba grupa, publiskā apspriešana)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organizācijas var pieteikties pašas</a:t>
            </a:r>
          </a:p>
          <a:p>
            <a:pPr marL="457200" lvl="1" indent="0" algn="just" eaLnBrk="1" hangingPunct="1">
              <a:buNone/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Ministru kabineta kārtības rullis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obligāts saskaņojums no LDDK jautājumos, kuri skar darba devēju intereses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0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Normatīvajos aktos noteiktās iespējas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Pienākums sadarboties ar darba devēju organizācijām 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kompetences centri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mācību programmu akreditācija</a:t>
            </a:r>
          </a:p>
          <a:p>
            <a:pPr lvl="1" algn="just" eaLnBrk="1" hangingPunct="1"/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ES struktūrfondu projekti 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bezdarbnieku apmācība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NVO attīstība</a:t>
            </a:r>
          </a:p>
          <a:p>
            <a:pPr lvl="1" algn="just" eaLnBrk="1" hangingPunct="1"/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virkne LABS un LDDK īstenoto projektu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Trīspusējo konsultāciju tīkls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Nacionālā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trīspusējā sadarbības padome</a:t>
            </a:r>
          </a:p>
          <a:p>
            <a:pPr lvl="1" algn="just" eaLnBrk="1" hangingPunct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Darba lietu trīspusējās sadarbības apakšpadome</a:t>
            </a:r>
          </a:p>
          <a:p>
            <a:pPr lvl="1" algn="just" eaLnBrk="1" hangingPunct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Sociālās drošības apakašpadome</a:t>
            </a:r>
          </a:p>
          <a:p>
            <a:pPr lvl="1" algn="just" eaLnBrk="1" hangingPunct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Profesionālās izglītības un nodarbinātības trīspusējās sadarbības apakšpadome</a:t>
            </a:r>
          </a:p>
          <a:p>
            <a:pPr lvl="1" algn="just" eaLnBrk="1" hangingPunct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Veselības aprūpes nozares apakšpadome</a:t>
            </a:r>
          </a:p>
          <a:p>
            <a:pPr lvl="1" algn="just" eaLnBrk="1" hangingPunct="1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Transporta, sakaru un informātikas lietu trīspusējās sadarbības apakšpadome</a:t>
            </a:r>
          </a:p>
          <a:p>
            <a:pPr lvl="1" algn="just"/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Vides aizsardzības lietu trīspusējās sadarbības apakšpadome</a:t>
            </a:r>
          </a:p>
          <a:p>
            <a:pPr lvl="1" algn="just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Reģionālās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attīstības trīspusējās sadarbības apakšpadome </a:t>
            </a:r>
          </a:p>
          <a:p>
            <a:pPr lvl="1" algn="just" eaLnBrk="1" hangingPunct="1"/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2132E-3812-43F4-8482-657A72B42500}" type="slidenum">
              <a:rPr lang="lv-LV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90709"/>
      </p:ext>
    </p:extLst>
  </p:cSld>
  <p:clrMapOvr>
    <a:masterClrMapping/>
  </p:clrMapOvr>
</p:sld>
</file>

<file path=ppt/theme/theme1.xml><?xml version="1.0" encoding="utf-8"?>
<a:theme xmlns:a="http://schemas.openxmlformats.org/drawingml/2006/main" name="Darba devēju organizācijas">
  <a:themeElements>
    <a:clrScheme name="EFEKTĪVA CILVĒKRESURSU VADĪB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EKTĪVA CILVĒKRESURSU VADĪ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EKTĪVA CILVĒKRESURSU VADĪB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EKTĪVA CILVĒKRESURSU VADĪB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EKTĪVA CILVĒKRESURSU VADĪB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EKTĪVA CILVĒKRESURSU VADĪB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EKTĪVA CILVĒKRESURSU VADĪB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EKTĪVA CILVĒKRESURSU VADĪB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EKTĪVA CILVĒKRESURSU VADĪB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EKTĪVA CILVĒKRESURSU VADĪB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EKTĪVA CILVĒKRESURSU VADĪB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EKTĪVA CILVĒKRESURSU VADĪB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EKTĪVA CILVĒKRESURSU VADĪB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EKTĪVA CILVĒKRESURSU VADĪB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Darba devēju organizācijas</Template>
  <TotalTime>138</TotalTime>
  <Words>1486</Words>
  <Application>Microsoft Office PowerPoint</Application>
  <PresentationFormat>On-screen Show (4:3)</PresentationFormat>
  <Paragraphs>291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Darba devēju organizācijas</vt:lpstr>
      <vt:lpstr>Nevalstisko organizāciju līdzdalība pašvaldību attīstības politikas plānošanā, tajā skaitā nodokļu politikas veidošanā, pašvaldības normatīvo aktu izstrādē</vt:lpstr>
      <vt:lpstr>Sociālais dialogs</vt:lpstr>
      <vt:lpstr>Darba devēju organizācijas</vt:lpstr>
      <vt:lpstr>Sarunu partneri</vt:lpstr>
      <vt:lpstr>Sarunu partneri</vt:lpstr>
      <vt:lpstr>Kāds labums sadarboties?</vt:lpstr>
      <vt:lpstr>Normatīvo aktu prasības</vt:lpstr>
      <vt:lpstr>Normatīvajos aktos noteiktās iespējas</vt:lpstr>
      <vt:lpstr>Trīspusējo konsultāciju tīkls</vt:lpstr>
      <vt:lpstr>Trīspusējo konsultāciju tīkls</vt:lpstr>
      <vt:lpstr>Trīspusējo konsultāciju tīkls</vt:lpstr>
      <vt:lpstr>Trīspusējo konsultāciju tīkls</vt:lpstr>
      <vt:lpstr>Uzņēmēju apvienības</vt:lpstr>
      <vt:lpstr>Trīspusējās sadarbības padomes </vt:lpstr>
      <vt:lpstr>Trīspusējās sadarbības padomes</vt:lpstr>
      <vt:lpstr>Trīspusējās sadarbības padomes</vt:lpstr>
      <vt:lpstr>Konsultatīvās padomes</vt:lpstr>
      <vt:lpstr>Veiksmīga sadarbība</vt:lpstr>
      <vt:lpstr>Divpusējie līgumi</vt:lpstr>
      <vt:lpstr>Līdzdalība valsts pārvaldē</vt:lpstr>
      <vt:lpstr>PowerPoint Presentation</vt:lpstr>
      <vt:lpstr>Darbinieku pārstāvības veidi</vt:lpstr>
      <vt:lpstr>Darba devēja pienākumi pret arodbiedrību</vt:lpstr>
      <vt:lpstr>Darba devēja pienākumi pret arodbiedrību</vt:lpstr>
      <vt:lpstr>Darba devēja pienākumi pret arodbiedrību</vt:lpstr>
      <vt:lpstr>Darba devēja tiesības</vt:lpstr>
      <vt:lpstr>Darba devēja iespējas</vt:lpstr>
      <vt:lpstr>Sadarbība ar arodbiedrību</vt:lpstr>
      <vt:lpstr>Darba koplīgums</vt:lpstr>
      <vt:lpstr>Ģenerālvienošanās</vt:lpstr>
      <vt:lpstr>Pašvaldību saistošie noteikumi</vt:lpstr>
      <vt:lpstr>Pašvaldību saistošie noteikumi</vt:lpstr>
      <vt:lpstr>Darba organizācija pašvaldībā</vt:lpstr>
      <vt:lpstr>PowerPoint Presentation</vt:lpstr>
      <vt:lpstr>PowerPoint Presentation</vt:lpstr>
    </vt:vector>
  </TitlesOfParts>
  <Company>Latvenergo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Nevalstisko organizāciju līdzdalību pašvaldību attīstības politikas plānošanā, tajā skaitā nodokļu politikas veidošanā, pašvaldības normatīvo aktu izstrādē</dc:title>
  <dc:creator>Liene Vancāne</dc:creator>
  <cp:lastModifiedBy>Ingrīda</cp:lastModifiedBy>
  <cp:revision>7</cp:revision>
  <cp:lastPrinted>2012-07-05T11:01:49Z</cp:lastPrinted>
  <dcterms:created xsi:type="dcterms:W3CDTF">2012-06-29T08:10:36Z</dcterms:created>
  <dcterms:modified xsi:type="dcterms:W3CDTF">2012-07-05T11:04:22Z</dcterms:modified>
</cp:coreProperties>
</file>